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21"/>
  </p:notesMasterIdLst>
  <p:sldIdLst>
    <p:sldId id="322" r:id="rId3"/>
    <p:sldId id="405" r:id="rId4"/>
    <p:sldId id="450" r:id="rId5"/>
    <p:sldId id="393" r:id="rId6"/>
    <p:sldId id="394" r:id="rId7"/>
    <p:sldId id="389" r:id="rId8"/>
    <p:sldId id="390" r:id="rId9"/>
    <p:sldId id="335" r:id="rId10"/>
    <p:sldId id="357" r:id="rId11"/>
    <p:sldId id="395" r:id="rId12"/>
    <p:sldId id="396" r:id="rId13"/>
    <p:sldId id="397" r:id="rId14"/>
    <p:sldId id="398" r:id="rId15"/>
    <p:sldId id="399" r:id="rId16"/>
    <p:sldId id="392" r:id="rId17"/>
    <p:sldId id="401" r:id="rId18"/>
    <p:sldId id="402" r:id="rId19"/>
    <p:sldId id="403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0" autoAdjust="0"/>
    <p:restoredTop sz="96928"/>
  </p:normalViewPr>
  <p:slideViewPr>
    <p:cSldViewPr snapToGrid="0" snapToObjects="1" showGuides="1">
      <p:cViewPr varScale="1">
        <p:scale>
          <a:sx n="127" d="100"/>
          <a:sy n="127" d="100"/>
        </p:scale>
        <p:origin x="19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8/16/20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6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5.tif"/><Relationship Id="rId4" Type="http://schemas.openxmlformats.org/officeDocument/2006/relationships/image" Target="../media/image11.png"/><Relationship Id="rId9" Type="http://schemas.openxmlformats.org/officeDocument/2006/relationships/image" Target="../media/image1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silientdb.com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17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view of a city&#10;&#10;Description automatically generated">
            <a:extLst>
              <a:ext uri="{FF2B5EF4-FFF2-40B4-BE49-F238E27FC236}">
                <a16:creationId xmlns:a16="http://schemas.microsoft.com/office/drawing/2014/main" id="{6841D984-3FA2-A54F-92E3-71D68B224B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04132"/>
            <a:ext cx="12192000" cy="1200329"/>
          </a:xfrm>
        </p:spPr>
        <p:txBody>
          <a:bodyPr/>
          <a:lstStyle/>
          <a:p>
            <a:pPr algn="ctr"/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: Global Scale Resilient </a:t>
            </a:r>
            <a:b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Fabric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75" y="3996688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81" y="2338520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2948363" y="3996688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6177411" y="3990525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9231534" y="4044191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19705" y="4634489"/>
            <a:ext cx="376999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518" y="2333022"/>
            <a:ext cx="2419966" cy="1627099"/>
          </a:xfrm>
          <a:prstGeom prst="rect">
            <a:avLst/>
          </a:prstGeom>
        </p:spPr>
      </p:pic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155" y="2338520"/>
            <a:ext cx="1627100" cy="1627100"/>
          </a:xfrm>
          <a:prstGeom prst="rect">
            <a:avLst/>
          </a:prstGeom>
        </p:spPr>
      </p:pic>
      <p:pic>
        <p:nvPicPr>
          <p:cNvPr id="18" name="Picture 1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9F47B4CD-1AED-0544-BB1D-4B8FAC182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2110" y="5757602"/>
            <a:ext cx="2364824" cy="1066009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53576-F20B-FA4D-A59D-67887A255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5773" y="5787075"/>
            <a:ext cx="2415913" cy="9732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0026FA-1B7A-3848-8DEF-CB0542A78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433" y="5978118"/>
            <a:ext cx="2432938" cy="624975"/>
          </a:xfrm>
          <a:prstGeom prst="rect">
            <a:avLst/>
          </a:prstGeom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F79FF541-A4A4-874C-B2FC-0CCE8D2134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8670" y="2224804"/>
            <a:ext cx="1410120" cy="18801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943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3771803" y="3655642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771803" y="3015562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3771803" y="2375482"/>
            <a:ext cx="492781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>
            <a:off x="3771803" y="4295722"/>
            <a:ext cx="49278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17121" y="1313318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3125461" y="2820772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3125461" y="3426939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3125461" y="4030374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 flipV="1">
            <a:off x="3771803" y="1490030"/>
            <a:ext cx="4927816" cy="37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3143488" y="2214605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054879" y="1545808"/>
            <a:ext cx="2227225" cy="8130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072933" y="1560822"/>
            <a:ext cx="2151623" cy="1436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3970870" y="1493814"/>
            <a:ext cx="30316" cy="2685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6251240" y="1508353"/>
            <a:ext cx="23127" cy="278736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8588498" y="1490030"/>
            <a:ext cx="1" cy="27992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82082" y="2395837"/>
            <a:ext cx="2314153" cy="61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6288587" y="2406035"/>
            <a:ext cx="2299911" cy="119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6288588" y="2414660"/>
            <a:ext cx="2304903" cy="1874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6296303" y="3035917"/>
            <a:ext cx="2310166" cy="607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6278353" y="3027449"/>
            <a:ext cx="2315138" cy="1247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6296303" y="2414660"/>
            <a:ext cx="2292195" cy="562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6562974" y="4329024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Phase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241373" y="4324623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Phase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3846926" y="1398280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3846926" y="2256789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3846926" y="2891975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3846926" y="3550784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3846926" y="4178943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318197" y="4941300"/>
            <a:ext cx="11555605" cy="1143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The Primary P</a:t>
            </a:r>
            <a:r>
              <a:rPr lang="en-US" sz="2400" baseline="-25000" dirty="0">
                <a:latin typeface="Palatino Linotype" panose="02040502050505030304" pitchFamily="18" charset="0"/>
              </a:rPr>
              <a:t>C1</a:t>
            </a:r>
            <a:r>
              <a:rPr lang="en-US" sz="2400" dirty="0">
                <a:latin typeface="Palatino Linotype" panose="02040502050505030304" pitchFamily="18" charset="0"/>
              </a:rPr>
              <a:t> sends a certificate that includes the client request and commit messages from n-f replicas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1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68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2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792051" y="2012544"/>
            <a:ext cx="10515600" cy="24620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orders requests deterministically.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For </a:t>
            </a:r>
            <a:r>
              <a:rPr lang="en-US" sz="2400" dirty="0" err="1">
                <a:latin typeface="Palatino Linotype" panose="02040502050505030304" pitchFamily="18" charset="0"/>
              </a:rPr>
              <a:t>i</a:t>
            </a:r>
            <a:r>
              <a:rPr lang="en-US" sz="2400" dirty="0">
                <a:latin typeface="Palatino Linotype" panose="02040502050505030304" pitchFamily="18" charset="0"/>
              </a:rPr>
              <a:t> &lt; j, requests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i</a:t>
            </a:r>
            <a:r>
              <a:rPr lang="en-US" sz="2400" dirty="0">
                <a:latin typeface="Palatino Linotype" panose="02040502050505030304" pitchFamily="18" charset="0"/>
              </a:rPr>
              <a:t> are executed before requests of cluster </a:t>
            </a:r>
            <a:r>
              <a:rPr lang="en-US" sz="2400" dirty="0" err="1">
                <a:latin typeface="Palatino Linotype" panose="02040502050505030304" pitchFamily="18" charset="0"/>
              </a:rPr>
              <a:t>C</a:t>
            </a:r>
            <a:r>
              <a:rPr lang="en-US" sz="2400" baseline="-25000" dirty="0" err="1">
                <a:latin typeface="Palatino Linotype" panose="02040502050505030304" pitchFamily="18" charset="0"/>
              </a:rPr>
              <a:t>j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For example: requests of C</a:t>
            </a:r>
            <a:r>
              <a:rPr lang="en-US" sz="2400" baseline="-25000" dirty="0">
                <a:latin typeface="Palatino Linotype" panose="02040502050505030304" pitchFamily="18" charset="0"/>
              </a:rPr>
              <a:t>1</a:t>
            </a:r>
            <a:r>
              <a:rPr lang="en-US" sz="2400" dirty="0">
                <a:latin typeface="Palatino Linotype" panose="02040502050505030304" pitchFamily="18" charset="0"/>
              </a:rPr>
              <a:t> are executed before C</a:t>
            </a:r>
            <a:r>
              <a:rPr lang="en-US" sz="2400" baseline="-25000" dirty="0">
                <a:latin typeface="Palatino Linotype" panose="02040502050505030304" pitchFamily="18" charset="0"/>
              </a:rPr>
              <a:t>2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471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84EC33F-6561-104B-B45F-786382B08BBB}"/>
              </a:ext>
            </a:extLst>
          </p:cNvPr>
          <p:cNvSpPr txBox="1">
            <a:spLocks/>
          </p:cNvSpPr>
          <p:nvPr/>
        </p:nvSpPr>
        <p:spPr bwMode="auto">
          <a:xfrm>
            <a:off x="0" y="6552754"/>
            <a:ext cx="4956922" cy="2862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40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ResilientDB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 is open-sourced at 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https://resilientdb.com/</a:t>
            </a:r>
            <a:endParaRPr lang="en-US" sz="14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12895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Ledger (Blockchain) Management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77541" y="1544798"/>
            <a:ext cx="11924306" cy="3768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block in the ledger contains the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executed request.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In each round of </a:t>
            </a:r>
            <a:r>
              <a:rPr lang="en-US" sz="2200" dirty="0" err="1">
                <a:latin typeface="Palatino Linotype" panose="02040502050505030304" pitchFamily="18" charset="0"/>
              </a:rPr>
              <a:t>GeoBFT</a:t>
            </a:r>
            <a:r>
              <a:rPr lang="en-US" sz="2200" dirty="0">
                <a:latin typeface="Palatino Linotype" panose="02040502050505030304" pitchFamily="18" charset="0"/>
              </a:rPr>
              <a:t>, each replica executes z requests, each belonging to a different cluster C</a:t>
            </a:r>
            <a:r>
              <a:rPr lang="en-US" sz="2200" baseline="-25000" dirty="0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, 1 &lt;=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&lt;= z.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Hence, in each round, each replica creates z blocks.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To ensure immutability, each block includes both client requests and exchanged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38571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Evaluation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565386"/>
            <a:ext cx="12192000" cy="43412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Google cloud used for deploying replicas and clients.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Each replica used 8-core Intel Skylake CPUs and had access to 16 GB memory.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Total 160K clients deployed on eight 4-core machines.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Workload provided by Yahoo Cloud Serving Benchmark (YCSB).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Replicas deployed across six different regions: Oregon, Iowa, Montreal, Belgium, Taiwan and Sydney.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Primaries for centralized protocol placed at Oregon (highest bandwidth).</a:t>
            </a:r>
          </a:p>
        </p:txBody>
      </p:sp>
    </p:spTree>
    <p:extLst>
      <p:ext uri="{BB962C8B-B14F-4D97-AF65-F5344CB8AC3E}">
        <p14:creationId xmlns:p14="http://schemas.microsoft.com/office/powerpoint/2010/main" val="190061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301EDEF-9ACA-4D46-A08D-96B0EF4E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05" y="155963"/>
            <a:ext cx="5373796" cy="51114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2603" y="2095656"/>
            <a:ext cx="3123144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Scalability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A716D00-0324-6E4E-8D30-EFE5263FFCC5}"/>
              </a:ext>
            </a:extLst>
          </p:cNvPr>
          <p:cNvSpPr txBox="1">
            <a:spLocks/>
          </p:cNvSpPr>
          <p:nvPr/>
        </p:nvSpPr>
        <p:spPr bwMode="auto">
          <a:xfrm>
            <a:off x="5233769" y="6311900"/>
            <a:ext cx="2279620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Total replicas = 60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8BDB9A-BA1F-1B40-80F2-A1FB96EB3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713" y="5509134"/>
            <a:ext cx="7800304" cy="4369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C3993F-90FA-E749-A6C4-413BBA26909E}"/>
              </a:ext>
            </a:extLst>
          </p:cNvPr>
          <p:cNvGrpSpPr/>
          <p:nvPr/>
        </p:nvGrpSpPr>
        <p:grpSpPr>
          <a:xfrm>
            <a:off x="8229218" y="676825"/>
            <a:ext cx="1657144" cy="1275008"/>
            <a:chOff x="8246709" y="746975"/>
            <a:chExt cx="1657144" cy="12750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AC6CCE-BD59-3547-BEC7-E505833E0942}"/>
                </a:ext>
              </a:extLst>
            </p:cNvPr>
            <p:cNvSpPr/>
            <p:nvPr/>
          </p:nvSpPr>
          <p:spPr>
            <a:xfrm>
              <a:off x="8246709" y="746975"/>
              <a:ext cx="345469" cy="1275008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81D3C6-5A7E-EA44-92B4-6D7B670C5DB3}"/>
                </a:ext>
              </a:extLst>
            </p:cNvPr>
            <p:cNvCxnSpPr>
              <a:cxnSpLocks/>
            </p:cNvCxnSpPr>
            <p:nvPr/>
          </p:nvCxnSpPr>
          <p:spPr>
            <a:xfrm>
              <a:off x="8593938" y="1397041"/>
              <a:ext cx="5399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5">
              <a:extLst>
                <a:ext uri="{FF2B5EF4-FFF2-40B4-BE49-F238E27FC236}">
                  <a16:creationId xmlns:a16="http://schemas.microsoft.com/office/drawing/2014/main" id="{7CA0B8EC-E000-B742-91D3-84DADAF696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95259" y="1033617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1.3x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58E8AF-1456-6844-8196-1C1495114475}"/>
              </a:ext>
            </a:extLst>
          </p:cNvPr>
          <p:cNvGrpSpPr/>
          <p:nvPr/>
        </p:nvGrpSpPr>
        <p:grpSpPr>
          <a:xfrm>
            <a:off x="8171614" y="726968"/>
            <a:ext cx="1985947" cy="2809741"/>
            <a:chOff x="8171614" y="726968"/>
            <a:chExt cx="1985947" cy="280974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558D2F-229A-094C-8049-8F852C77B1E0}"/>
                </a:ext>
              </a:extLst>
            </p:cNvPr>
            <p:cNvSpPr/>
            <p:nvPr/>
          </p:nvSpPr>
          <p:spPr>
            <a:xfrm>
              <a:off x="8171614" y="726968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EBBEB3E-879C-7E47-817A-D7947852751F}"/>
                </a:ext>
              </a:extLst>
            </p:cNvPr>
            <p:cNvSpPr/>
            <p:nvPr/>
          </p:nvSpPr>
          <p:spPr>
            <a:xfrm>
              <a:off x="8238010" y="3040184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0CA7C3-074B-B54D-BABB-84BC29E69230}"/>
                </a:ext>
              </a:extLst>
            </p:cNvPr>
            <p:cNvCxnSpPr>
              <a:cxnSpLocks/>
            </p:cNvCxnSpPr>
            <p:nvPr/>
          </p:nvCxnSpPr>
          <p:spPr>
            <a:xfrm>
              <a:off x="8542422" y="975230"/>
              <a:ext cx="846277" cy="11204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3FC770-A63F-DF44-82E6-AA12FA9D3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3479" y="2202287"/>
              <a:ext cx="805220" cy="10980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CB7C36FA-28C6-8549-B31F-7725981BD5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348967" y="1786593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3.1x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A716D00-0324-6E4E-8D30-EFE5263FFCC5}"/>
              </a:ext>
            </a:extLst>
          </p:cNvPr>
          <p:cNvSpPr txBox="1">
            <a:spLocks/>
          </p:cNvSpPr>
          <p:nvPr/>
        </p:nvSpPr>
        <p:spPr bwMode="auto">
          <a:xfrm>
            <a:off x="3685406" y="6326031"/>
            <a:ext cx="4332955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4 clusters and 7 replicas per cluster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666B5-DCB1-AF4A-9BF9-48F135742B3A}"/>
              </a:ext>
            </a:extLst>
          </p:cNvPr>
          <p:cNvSpPr txBox="1">
            <a:spLocks/>
          </p:cNvSpPr>
          <p:nvPr/>
        </p:nvSpPr>
        <p:spPr bwMode="auto">
          <a:xfrm>
            <a:off x="32603" y="2095656"/>
            <a:ext cx="3123144" cy="7829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Batching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A8925-4EDB-3643-AD86-706789E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44" y="5451660"/>
            <a:ext cx="7800304" cy="43695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6D4CAD1-F9BE-6E42-9171-C5739D9A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80" y="72343"/>
            <a:ext cx="5502408" cy="514806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DEEECEF-E444-B640-A9FC-16DDD446712D}"/>
              </a:ext>
            </a:extLst>
          </p:cNvPr>
          <p:cNvGrpSpPr/>
          <p:nvPr/>
        </p:nvGrpSpPr>
        <p:grpSpPr>
          <a:xfrm>
            <a:off x="8003045" y="711458"/>
            <a:ext cx="1657144" cy="1275008"/>
            <a:chOff x="8246709" y="746975"/>
            <a:chExt cx="1657144" cy="12750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C24EC1D-3DF5-9E49-96A2-97AEA3802AF5}"/>
                </a:ext>
              </a:extLst>
            </p:cNvPr>
            <p:cNvSpPr/>
            <p:nvPr/>
          </p:nvSpPr>
          <p:spPr>
            <a:xfrm>
              <a:off x="8246709" y="746975"/>
              <a:ext cx="345469" cy="1275008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BEC8D9-2D65-B249-8F0A-C77C644F8BE7}"/>
                </a:ext>
              </a:extLst>
            </p:cNvPr>
            <p:cNvCxnSpPr>
              <a:cxnSpLocks/>
            </p:cNvCxnSpPr>
            <p:nvPr/>
          </p:nvCxnSpPr>
          <p:spPr>
            <a:xfrm>
              <a:off x="8593938" y="1397041"/>
              <a:ext cx="5399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5EE15FBE-89C4-9641-B174-2CFF8CD9CC2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95259" y="1033617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1.6x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1DF1FF-F396-F841-9F94-347A4138F3A9}"/>
              </a:ext>
            </a:extLst>
          </p:cNvPr>
          <p:cNvGrpSpPr/>
          <p:nvPr/>
        </p:nvGrpSpPr>
        <p:grpSpPr>
          <a:xfrm>
            <a:off x="7988165" y="662573"/>
            <a:ext cx="1985947" cy="3170351"/>
            <a:chOff x="7988165" y="662573"/>
            <a:chExt cx="1985947" cy="31703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3D7E175-9614-C144-854F-F8B92B5A61EA}"/>
                </a:ext>
              </a:extLst>
            </p:cNvPr>
            <p:cNvSpPr/>
            <p:nvPr/>
          </p:nvSpPr>
          <p:spPr>
            <a:xfrm>
              <a:off x="7988165" y="662573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E71C9C-2472-C54F-8F24-4A3593F9F11A}"/>
                </a:ext>
              </a:extLst>
            </p:cNvPr>
            <p:cNvSpPr/>
            <p:nvPr/>
          </p:nvSpPr>
          <p:spPr>
            <a:xfrm>
              <a:off x="8015924" y="3336399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07C9A5-E029-F249-BE37-7D1D9DEFEEA4}"/>
                </a:ext>
              </a:extLst>
            </p:cNvPr>
            <p:cNvCxnSpPr>
              <a:cxnSpLocks/>
            </p:cNvCxnSpPr>
            <p:nvPr/>
          </p:nvCxnSpPr>
          <p:spPr>
            <a:xfrm>
              <a:off x="8358973" y="910835"/>
              <a:ext cx="846277" cy="11204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9E8900B-8882-4644-9BD5-EB152BAE6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030" y="2262517"/>
              <a:ext cx="805220" cy="1266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497C490E-3E85-1442-B330-7C203E7FCE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65518" y="1799472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6x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7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 and Final Remarks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461456"/>
            <a:ext cx="12192000" cy="442666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For achieving faster local replication, </a:t>
            </a: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can employ other efficient BFT protocols, such as PoE.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Modern cryptographic techniques such as Threshold signatures can be used in place of sending n-f Commit messages.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If a cluster does not have a request, it can send “no-op” messages.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optimizes consensus by reducing global communication costs.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Parallel local replication helps to increase system throughput.</a:t>
            </a:r>
          </a:p>
        </p:txBody>
      </p:sp>
    </p:spTree>
    <p:extLst>
      <p:ext uri="{BB962C8B-B14F-4D97-AF65-F5344CB8AC3E}">
        <p14:creationId xmlns:p14="http://schemas.microsoft.com/office/powerpoint/2010/main" val="14301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References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13881" y="1414622"/>
            <a:ext cx="12078119" cy="41574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S. Gupta, S. </a:t>
            </a:r>
            <a:r>
              <a:rPr lang="en-US" sz="1200" dirty="0" err="1">
                <a:latin typeface="Palatino Linotype" panose="02040502050505030304" pitchFamily="18" charset="0"/>
              </a:rPr>
              <a:t>Rahnama</a:t>
            </a:r>
            <a:r>
              <a:rPr lang="en-US" sz="1200" dirty="0">
                <a:latin typeface="Palatino Linotype" panose="02040502050505030304" pitchFamily="18" charset="0"/>
              </a:rPr>
              <a:t>, J. </a:t>
            </a:r>
            <a:r>
              <a:rPr lang="en-US" sz="1200" dirty="0" err="1">
                <a:latin typeface="Palatino Linotype" panose="02040502050505030304" pitchFamily="18" charset="0"/>
              </a:rPr>
              <a:t>Hellings</a:t>
            </a:r>
            <a:r>
              <a:rPr lang="en-US" sz="1200" dirty="0">
                <a:latin typeface="Palatino Linotype" panose="02040502050505030304" pitchFamily="18" charset="0"/>
              </a:rPr>
              <a:t>, and M. </a:t>
            </a:r>
            <a:r>
              <a:rPr lang="en-US" sz="1200" dirty="0" err="1">
                <a:latin typeface="Palatino Linotype" panose="02040502050505030304" pitchFamily="18" charset="0"/>
              </a:rPr>
              <a:t>Sadoghi</a:t>
            </a:r>
            <a:r>
              <a:rPr lang="en-US" sz="1200" dirty="0">
                <a:latin typeface="Palatino Linotype" panose="02040502050505030304" pitchFamily="18" charset="0"/>
              </a:rPr>
              <a:t>. </a:t>
            </a:r>
            <a:r>
              <a:rPr lang="en-US" sz="1200" dirty="0" err="1">
                <a:latin typeface="Palatino Linotype" panose="02040502050505030304" pitchFamily="18" charset="0"/>
              </a:rPr>
              <a:t>ResilientDB</a:t>
            </a:r>
            <a:r>
              <a:rPr lang="en-US" sz="1200" dirty="0">
                <a:latin typeface="Palatino Linotype" panose="02040502050505030304" pitchFamily="18" charset="0"/>
              </a:rPr>
              <a:t>: Global Scale Resilient Blockchain Fabric. Proc. VLDB Endow., 13(6):868–883, Feb. 2020.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Miguel Castro and Barbara </a:t>
            </a:r>
            <a:r>
              <a:rPr lang="en-US" sz="1200" dirty="0" err="1">
                <a:latin typeface="Palatino Linotype" panose="02040502050505030304" pitchFamily="18" charset="0"/>
              </a:rPr>
              <a:t>Liskov</a:t>
            </a:r>
            <a:r>
              <a:rPr lang="en-US" sz="1200" dirty="0">
                <a:latin typeface="Palatino Linotype" panose="02040502050505030304" pitchFamily="18" charset="0"/>
              </a:rPr>
              <a:t>. Practical byzantine fault tolerance. In Proceedings of the Third Symposium on Operating Systems Design and Implementation, pages 173–186. USENIX Association, 1999.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Miguel Castro and Barbara </a:t>
            </a:r>
            <a:r>
              <a:rPr lang="en-US" sz="1200" dirty="0" err="1">
                <a:latin typeface="Palatino Linotype" panose="02040502050505030304" pitchFamily="18" charset="0"/>
              </a:rPr>
              <a:t>Liskov</a:t>
            </a:r>
            <a:r>
              <a:rPr lang="en-US" sz="1200" dirty="0">
                <a:latin typeface="Palatino Linotype" panose="02040502050505030304" pitchFamily="18" charset="0"/>
              </a:rPr>
              <a:t>. Practical byzantine fault tolerance and proactive recovery. ACM Transactions on Computer Systems, 20(4):398–461, 2002. doi:10.1145/571637.571640.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M. Yin, D. </a:t>
            </a:r>
            <a:r>
              <a:rPr lang="en-US" sz="1200" dirty="0" err="1">
                <a:latin typeface="Palatino Linotype" panose="02040502050505030304" pitchFamily="18" charset="0"/>
              </a:rPr>
              <a:t>Malkhi</a:t>
            </a:r>
            <a:r>
              <a:rPr lang="en-US" sz="1200" dirty="0">
                <a:latin typeface="Palatino Linotype" panose="02040502050505030304" pitchFamily="18" charset="0"/>
              </a:rPr>
              <a:t>, M. K. Reiter, G. G. </a:t>
            </a:r>
            <a:r>
              <a:rPr lang="en-US" sz="1200" dirty="0" err="1">
                <a:latin typeface="Palatino Linotype" panose="02040502050505030304" pitchFamily="18" charset="0"/>
              </a:rPr>
              <a:t>Gueta</a:t>
            </a:r>
            <a:r>
              <a:rPr lang="en-US" sz="1200" dirty="0">
                <a:latin typeface="Palatino Linotype" panose="02040502050505030304" pitchFamily="18" charset="0"/>
              </a:rPr>
              <a:t>, and I. Abraham. </a:t>
            </a:r>
            <a:r>
              <a:rPr lang="en-US" sz="1200" dirty="0" err="1">
                <a:latin typeface="Palatino Linotype" panose="02040502050505030304" pitchFamily="18" charset="0"/>
              </a:rPr>
              <a:t>HotStuff</a:t>
            </a:r>
            <a:r>
              <a:rPr lang="en-US" sz="1200" dirty="0">
                <a:latin typeface="Palatino Linotype" panose="02040502050505030304" pitchFamily="18" charset="0"/>
              </a:rPr>
              <a:t>: BFT consensus with linearity and responsiveness. In Proceedings of the 2019 ACM Symposium on Principles of Distributed Computing, PODC, pages 347–356. ACM, 2019.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R. </a:t>
            </a:r>
            <a:r>
              <a:rPr lang="en-US" sz="1200" dirty="0" err="1">
                <a:latin typeface="Palatino Linotype" panose="02040502050505030304" pitchFamily="18" charset="0"/>
              </a:rPr>
              <a:t>Kotla</a:t>
            </a:r>
            <a:r>
              <a:rPr lang="en-US" sz="1200" dirty="0">
                <a:latin typeface="Palatino Linotype" panose="02040502050505030304" pitchFamily="18" charset="0"/>
              </a:rPr>
              <a:t>, L. </a:t>
            </a:r>
            <a:r>
              <a:rPr lang="en-US" sz="1200" dirty="0" err="1">
                <a:latin typeface="Palatino Linotype" panose="02040502050505030304" pitchFamily="18" charset="0"/>
              </a:rPr>
              <a:t>Alvisi</a:t>
            </a:r>
            <a:r>
              <a:rPr lang="en-US" sz="1200" dirty="0">
                <a:latin typeface="Palatino Linotype" panose="02040502050505030304" pitchFamily="18" charset="0"/>
              </a:rPr>
              <a:t>, M. Dahlin, A. Clement, and E. Wong. Zyzzyva: Speculative byzantine fault tolerance. In Proceedings of Twenty-first ACM SIGOPS Symposium on Operating Systems Principles, SOSP, pages 45–58. ACM, 2007.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latin typeface="Palatino Linotype" panose="02040502050505030304" pitchFamily="18" charset="0"/>
              </a:rPr>
              <a:t>Yair</a:t>
            </a:r>
            <a:r>
              <a:rPr lang="en-US" sz="1200" dirty="0">
                <a:latin typeface="Palatino Linotype" panose="02040502050505030304" pitchFamily="18" charset="0"/>
              </a:rPr>
              <a:t> Amir, </a:t>
            </a:r>
            <a:r>
              <a:rPr lang="en-US" sz="1200" dirty="0" err="1">
                <a:latin typeface="Palatino Linotype" panose="02040502050505030304" pitchFamily="18" charset="0"/>
              </a:rPr>
              <a:t>Claudiu</a:t>
            </a:r>
            <a:r>
              <a:rPr lang="en-US" sz="1200" dirty="0">
                <a:latin typeface="Palatino Linotype" panose="02040502050505030304" pitchFamily="18" charset="0"/>
              </a:rPr>
              <a:t> Danilov, Danny </a:t>
            </a:r>
            <a:r>
              <a:rPr lang="en-US" sz="1200" dirty="0" err="1">
                <a:latin typeface="Palatino Linotype" panose="02040502050505030304" pitchFamily="18" charset="0"/>
              </a:rPr>
              <a:t>Dolev</a:t>
            </a:r>
            <a:r>
              <a:rPr lang="en-US" sz="1200" dirty="0">
                <a:latin typeface="Palatino Linotype" panose="02040502050505030304" pitchFamily="18" charset="0"/>
              </a:rPr>
              <a:t>, Jonathan Kirsch, John Lane, Cristina Nita-</a:t>
            </a:r>
            <a:r>
              <a:rPr lang="en-US" sz="1200" dirty="0" err="1">
                <a:latin typeface="Palatino Linotype" panose="02040502050505030304" pitchFamily="18" charset="0"/>
              </a:rPr>
              <a:t>Rotaru</a:t>
            </a:r>
            <a:r>
              <a:rPr lang="en-US" sz="1200" dirty="0">
                <a:latin typeface="Palatino Linotype" panose="02040502050505030304" pitchFamily="18" charset="0"/>
              </a:rPr>
              <a:t>, Josh Olsen, and David </a:t>
            </a:r>
            <a:r>
              <a:rPr lang="en-US" sz="1200" dirty="0" err="1">
                <a:latin typeface="Palatino Linotype" panose="02040502050505030304" pitchFamily="18" charset="0"/>
              </a:rPr>
              <a:t>Zage</a:t>
            </a:r>
            <a:r>
              <a:rPr lang="en-US" sz="1200" dirty="0">
                <a:latin typeface="Palatino Linotype" panose="02040502050505030304" pitchFamily="18" charset="0"/>
              </a:rPr>
              <a:t>. Steward: Scaling byzantine fault-tolerant replication to wide area networks. IEEE Transactions on Dependable and Secure Computing, 7(1):80–93, 2010. doi:10.1109/TDSC.2008.53.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Palatino Linotype" panose="02040502050505030304" pitchFamily="18" charset="0"/>
              </a:rPr>
              <a:t>S. Gupta, J. </a:t>
            </a:r>
            <a:r>
              <a:rPr lang="en-US" sz="1200" dirty="0" err="1">
                <a:latin typeface="Palatino Linotype" panose="02040502050505030304" pitchFamily="18" charset="0"/>
              </a:rPr>
              <a:t>Hellings</a:t>
            </a:r>
            <a:r>
              <a:rPr lang="en-US" sz="1200" dirty="0">
                <a:latin typeface="Palatino Linotype" panose="02040502050505030304" pitchFamily="18" charset="0"/>
              </a:rPr>
              <a:t>, S. </a:t>
            </a:r>
            <a:r>
              <a:rPr lang="en-US" sz="1200" dirty="0" err="1">
                <a:latin typeface="Palatino Linotype" panose="02040502050505030304" pitchFamily="18" charset="0"/>
              </a:rPr>
              <a:t>Rahnama</a:t>
            </a:r>
            <a:r>
              <a:rPr lang="en-US" sz="1200" dirty="0">
                <a:latin typeface="Palatino Linotype" panose="02040502050505030304" pitchFamily="18" charset="0"/>
              </a:rPr>
              <a:t>, and M. </a:t>
            </a:r>
            <a:r>
              <a:rPr lang="en-US" sz="1200" dirty="0" err="1">
                <a:latin typeface="Palatino Linotype" panose="02040502050505030304" pitchFamily="18" charset="0"/>
              </a:rPr>
              <a:t>Sadoghi</a:t>
            </a:r>
            <a:r>
              <a:rPr lang="en-US" sz="1200" dirty="0">
                <a:latin typeface="Palatino Linotype" panose="02040502050505030304" pitchFamily="18" charset="0"/>
              </a:rPr>
              <a:t>, Proof-of-Execution: Reaching Consensus through Fault-Tolerant Speculation, </a:t>
            </a:r>
            <a:r>
              <a:rPr lang="en-US" sz="1200" dirty="0" err="1">
                <a:latin typeface="Palatino Linotype" panose="02040502050505030304" pitchFamily="18" charset="0"/>
              </a:rPr>
              <a:t>CoRR</a:t>
            </a:r>
            <a:r>
              <a:rPr lang="en-US" sz="1200" dirty="0">
                <a:latin typeface="Palatino Linotype" panose="02040502050505030304" pitchFamily="18" charset="0"/>
              </a:rPr>
              <a:t>, vol. abs/1911.00838, 2019.</a:t>
            </a:r>
          </a:p>
        </p:txBody>
      </p:sp>
    </p:spTree>
    <p:extLst>
      <p:ext uri="{BB962C8B-B14F-4D97-AF65-F5344CB8AC3E}">
        <p14:creationId xmlns:p14="http://schemas.microsoft.com/office/powerpoint/2010/main" val="80790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E98F3A-2FEF-9E41-9484-CA952D54BF59}"/>
              </a:ext>
            </a:extLst>
          </p:cNvPr>
          <p:cNvGrpSpPr/>
          <p:nvPr/>
        </p:nvGrpSpPr>
        <p:grpSpPr>
          <a:xfrm>
            <a:off x="5211775" y="1295230"/>
            <a:ext cx="2461543" cy="1383018"/>
            <a:chOff x="5211775" y="1295230"/>
            <a:chExt cx="2461543" cy="138301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DACDDBD-ADA5-8B43-9549-699A61CD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785" y="1379537"/>
              <a:ext cx="993762" cy="914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04634C0-5C55-3042-9C33-7C9E59F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6118" y="1295230"/>
              <a:ext cx="635210" cy="1032218"/>
            </a:xfrm>
            <a:prstGeom prst="rect">
              <a:avLst/>
            </a:prstGeom>
          </p:spPr>
        </p:pic>
        <p:sp>
          <p:nvSpPr>
            <p:cNvPr id="8" name="Content Placeholder 4">
              <a:extLst>
                <a:ext uri="{FF2B5EF4-FFF2-40B4-BE49-F238E27FC236}">
                  <a16:creationId xmlns:a16="http://schemas.microsoft.com/office/drawing/2014/main" id="{93E459B8-83EE-6E4A-8957-BAA18A0E3F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1775" y="2171378"/>
              <a:ext cx="2461543" cy="50687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Cryptocurrencies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2004927" y="4242060"/>
            <a:ext cx="3555260" cy="170380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6693532" y="4278126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1463011" y="171343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8120957" y="1807198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14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90752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501856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72132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31610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84575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87239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87236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36016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72027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91218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35603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24991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590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85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284030" y="765382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Limitations of Existing Consensus Protocols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0AA9E474-E660-204B-84E9-99BFF76D1891}"/>
              </a:ext>
            </a:extLst>
          </p:cNvPr>
          <p:cNvSpPr txBox="1">
            <a:spLocks/>
          </p:cNvSpPr>
          <p:nvPr/>
        </p:nvSpPr>
        <p:spPr bwMode="auto">
          <a:xfrm>
            <a:off x="201361" y="5337313"/>
            <a:ext cx="11789277" cy="83099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Normal-case metrics for a system with z clusters, each with n replicas of which at most f , n &gt; 3f , are Byzantine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D1AC85-3C89-3845-92D7-6EE08B60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19" y="1737541"/>
            <a:ext cx="10355003" cy="34901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AC9CCB-1871-914D-8B6A-370DC2D972CF}"/>
              </a:ext>
            </a:extLst>
          </p:cNvPr>
          <p:cNvSpPr/>
          <p:nvPr/>
        </p:nvSpPr>
        <p:spPr>
          <a:xfrm>
            <a:off x="1092442" y="2592475"/>
            <a:ext cx="10355003" cy="71385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3782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PBFT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GeoBFT Protocol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7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03954C8-0EE9-3641-80A6-47458D1A14B4}"/>
              </a:ext>
            </a:extLst>
          </p:cNvPr>
          <p:cNvCxnSpPr/>
          <p:nvPr/>
        </p:nvCxnSpPr>
        <p:spPr>
          <a:xfrm>
            <a:off x="1005674" y="502749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9F5740-F1A0-C443-BA93-CEBA08E5950B}"/>
              </a:ext>
            </a:extLst>
          </p:cNvPr>
          <p:cNvCxnSpPr/>
          <p:nvPr/>
        </p:nvCxnSpPr>
        <p:spPr>
          <a:xfrm>
            <a:off x="1005674" y="438741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4C2B9DF-D90B-AA4F-9737-A0767CA5D8E3}"/>
              </a:ext>
            </a:extLst>
          </p:cNvPr>
          <p:cNvCxnSpPr>
            <a:cxnSpLocks/>
          </p:cNvCxnSpPr>
          <p:nvPr/>
        </p:nvCxnSpPr>
        <p:spPr>
          <a:xfrm>
            <a:off x="1005674" y="374733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8D037C9-0DA7-3C4F-8C95-C4A3F5BBF918}"/>
              </a:ext>
            </a:extLst>
          </p:cNvPr>
          <p:cNvCxnSpPr/>
          <p:nvPr/>
        </p:nvCxnSpPr>
        <p:spPr>
          <a:xfrm>
            <a:off x="1005674" y="5667575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5182307-17CB-164E-92B8-48D79C9B0DF1}"/>
              </a:ext>
            </a:extLst>
          </p:cNvPr>
          <p:cNvSpPr txBox="1"/>
          <p:nvPr/>
        </p:nvSpPr>
        <p:spPr>
          <a:xfrm>
            <a:off x="30660" y="3017008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64BC81-6712-1A4D-8326-52CFD2D0A0A6}"/>
              </a:ext>
            </a:extLst>
          </p:cNvPr>
          <p:cNvSpPr txBox="1"/>
          <p:nvPr/>
        </p:nvSpPr>
        <p:spPr>
          <a:xfrm>
            <a:off x="390284" y="419262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886161-4F0B-5345-9803-3F91C48B4D38}"/>
              </a:ext>
            </a:extLst>
          </p:cNvPr>
          <p:cNvSpPr txBox="1"/>
          <p:nvPr/>
        </p:nvSpPr>
        <p:spPr>
          <a:xfrm>
            <a:off x="390284" y="479879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9423C70-BA0B-EC4C-BC5C-74EAFDD74D4A}"/>
              </a:ext>
            </a:extLst>
          </p:cNvPr>
          <p:cNvSpPr txBox="1"/>
          <p:nvPr/>
        </p:nvSpPr>
        <p:spPr>
          <a:xfrm>
            <a:off x="381816" y="548290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DD6DE0E-A8C4-8042-88D1-2631160B6792}"/>
              </a:ext>
            </a:extLst>
          </p:cNvPr>
          <p:cNvCxnSpPr>
            <a:cxnSpLocks/>
          </p:cNvCxnSpPr>
          <p:nvPr/>
        </p:nvCxnSpPr>
        <p:spPr>
          <a:xfrm>
            <a:off x="1005674" y="3112149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CAFDEB2-0BBB-1747-90E7-264D3D5C029B}"/>
              </a:ext>
            </a:extLst>
          </p:cNvPr>
          <p:cNvSpPr txBox="1"/>
          <p:nvPr/>
        </p:nvSpPr>
        <p:spPr>
          <a:xfrm>
            <a:off x="406708" y="3586458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8D42-C2AD-824D-A1D9-B623854A44A4}"/>
              </a:ext>
            </a:extLst>
          </p:cNvPr>
          <p:cNvCxnSpPr>
            <a:cxnSpLocks/>
          </p:cNvCxnSpPr>
          <p:nvPr/>
        </p:nvCxnSpPr>
        <p:spPr>
          <a:xfrm>
            <a:off x="1245373" y="3125168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F8BC398-783B-8848-9759-7F628E93E3B5}"/>
              </a:ext>
            </a:extLst>
          </p:cNvPr>
          <p:cNvCxnSpPr>
            <a:cxnSpLocks/>
          </p:cNvCxnSpPr>
          <p:nvPr/>
        </p:nvCxnSpPr>
        <p:spPr>
          <a:xfrm>
            <a:off x="2392333" y="3747815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8593CE-7446-6846-9268-32C90045D327}"/>
              </a:ext>
            </a:extLst>
          </p:cNvPr>
          <p:cNvCxnSpPr>
            <a:cxnSpLocks/>
          </p:cNvCxnSpPr>
          <p:nvPr/>
        </p:nvCxnSpPr>
        <p:spPr>
          <a:xfrm>
            <a:off x="2387340" y="3754007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E332F0-B58A-AC4A-A8A0-03F39D22B4C7}"/>
              </a:ext>
            </a:extLst>
          </p:cNvPr>
          <p:cNvCxnSpPr>
            <a:cxnSpLocks/>
          </p:cNvCxnSpPr>
          <p:nvPr/>
        </p:nvCxnSpPr>
        <p:spPr>
          <a:xfrm>
            <a:off x="2387175" y="3764350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9FFFD4-946E-9441-8428-5A518CDAC756}"/>
              </a:ext>
            </a:extLst>
          </p:cNvPr>
          <p:cNvCxnSpPr/>
          <p:nvPr/>
        </p:nvCxnSpPr>
        <p:spPr>
          <a:xfrm>
            <a:off x="1186301" y="31121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F87B2FD-C413-014A-B305-C21D012AFA09}"/>
              </a:ext>
            </a:extLst>
          </p:cNvPr>
          <p:cNvCxnSpPr/>
          <p:nvPr/>
        </p:nvCxnSpPr>
        <p:spPr>
          <a:xfrm>
            <a:off x="2375021" y="30997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B69E308-CE1B-5A42-AB6F-405167C9197F}"/>
              </a:ext>
            </a:extLst>
          </p:cNvPr>
          <p:cNvCxnSpPr>
            <a:cxnSpLocks/>
          </p:cNvCxnSpPr>
          <p:nvPr/>
        </p:nvCxnSpPr>
        <p:spPr>
          <a:xfrm>
            <a:off x="3563741" y="3117847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00DA3E-1CBB-CE4C-8D1D-71BE5DDFEF64}"/>
              </a:ext>
            </a:extLst>
          </p:cNvPr>
          <p:cNvCxnSpPr/>
          <p:nvPr/>
        </p:nvCxnSpPr>
        <p:spPr>
          <a:xfrm>
            <a:off x="475246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92B12C4-9178-8A40-89E7-7AB6B982F2F5}"/>
              </a:ext>
            </a:extLst>
          </p:cNvPr>
          <p:cNvCxnSpPr/>
          <p:nvPr/>
        </p:nvCxnSpPr>
        <p:spPr>
          <a:xfrm>
            <a:off x="5941181" y="31055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AC5B34B-2B71-B842-8160-79A44BE8303F}"/>
              </a:ext>
            </a:extLst>
          </p:cNvPr>
          <p:cNvCxnSpPr/>
          <p:nvPr/>
        </p:nvCxnSpPr>
        <p:spPr>
          <a:xfrm>
            <a:off x="712990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3956513-2FA2-9E4A-A855-B5E6C28786A6}"/>
              </a:ext>
            </a:extLst>
          </p:cNvPr>
          <p:cNvSpPr txBox="1"/>
          <p:nvPr/>
        </p:nvSpPr>
        <p:spPr>
          <a:xfrm>
            <a:off x="7480496" y="568658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E97B0A1-F96A-D646-BF35-09B23AE23FCF}"/>
              </a:ext>
            </a:extLst>
          </p:cNvPr>
          <p:cNvSpPr txBox="1"/>
          <p:nvPr/>
        </p:nvSpPr>
        <p:spPr>
          <a:xfrm>
            <a:off x="1254596" y="567174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3D908B4-B440-AD49-97B0-0009754AB98D}"/>
              </a:ext>
            </a:extLst>
          </p:cNvPr>
          <p:cNvSpPr/>
          <p:nvPr/>
        </p:nvSpPr>
        <p:spPr>
          <a:xfrm>
            <a:off x="1054163" y="301661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AB6FE4B-C178-8144-B5D3-93E6B47F1711}"/>
              </a:ext>
            </a:extLst>
          </p:cNvPr>
          <p:cNvSpPr/>
          <p:nvPr/>
        </p:nvSpPr>
        <p:spPr>
          <a:xfrm>
            <a:off x="1054163" y="362864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730B509-EECA-D641-B714-E26FE8CE5A96}"/>
              </a:ext>
            </a:extLst>
          </p:cNvPr>
          <p:cNvSpPr/>
          <p:nvPr/>
        </p:nvSpPr>
        <p:spPr>
          <a:xfrm>
            <a:off x="1054163" y="426382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9271B90-4E6D-3543-A4F8-A29BA02D74DA}"/>
              </a:ext>
            </a:extLst>
          </p:cNvPr>
          <p:cNvSpPr/>
          <p:nvPr/>
        </p:nvSpPr>
        <p:spPr>
          <a:xfrm>
            <a:off x="1054163" y="49226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59E75A9-18C7-364B-BFA1-3A5BCEC68926}"/>
              </a:ext>
            </a:extLst>
          </p:cNvPr>
          <p:cNvSpPr/>
          <p:nvPr/>
        </p:nvSpPr>
        <p:spPr>
          <a:xfrm>
            <a:off x="1054163" y="5550796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54D22DB-5D71-0F4E-94CA-242A09EDCE1E}"/>
              </a:ext>
            </a:extLst>
          </p:cNvPr>
          <p:cNvCxnSpPr/>
          <p:nvPr/>
        </p:nvCxnSpPr>
        <p:spPr>
          <a:xfrm>
            <a:off x="8318621" y="312668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BF5E7F7-D713-A04F-9C0B-9CE329B9B065}"/>
              </a:ext>
            </a:extLst>
          </p:cNvPr>
          <p:cNvCxnSpPr>
            <a:cxnSpLocks/>
          </p:cNvCxnSpPr>
          <p:nvPr/>
        </p:nvCxnSpPr>
        <p:spPr>
          <a:xfrm flipV="1">
            <a:off x="4779234" y="772977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B5DC5FF-E867-404C-B9D6-87BB8F1E0ACA}"/>
              </a:ext>
            </a:extLst>
          </p:cNvPr>
          <p:cNvCxnSpPr>
            <a:cxnSpLocks/>
          </p:cNvCxnSpPr>
          <p:nvPr/>
        </p:nvCxnSpPr>
        <p:spPr>
          <a:xfrm flipV="1">
            <a:off x="4774241" y="1386871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FD81774-92D1-D140-B3DD-1314876C1F44}"/>
              </a:ext>
            </a:extLst>
          </p:cNvPr>
          <p:cNvCxnSpPr>
            <a:cxnSpLocks/>
          </p:cNvCxnSpPr>
          <p:nvPr/>
        </p:nvCxnSpPr>
        <p:spPr>
          <a:xfrm>
            <a:off x="5960867" y="3760260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E2EF254-4EEB-6E44-9C81-2306D02CE3C8}"/>
              </a:ext>
            </a:extLst>
          </p:cNvPr>
          <p:cNvCxnSpPr>
            <a:cxnSpLocks/>
          </p:cNvCxnSpPr>
          <p:nvPr/>
        </p:nvCxnSpPr>
        <p:spPr>
          <a:xfrm>
            <a:off x="5955874" y="3766451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B08C6F2-C70A-4B42-8C5C-2684127D8BF0}"/>
              </a:ext>
            </a:extLst>
          </p:cNvPr>
          <p:cNvCxnSpPr>
            <a:cxnSpLocks/>
          </p:cNvCxnSpPr>
          <p:nvPr/>
        </p:nvCxnSpPr>
        <p:spPr>
          <a:xfrm flipV="1">
            <a:off x="7147092" y="3107504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0659831-5F97-3749-92A7-2AB91B07A3F2}"/>
              </a:ext>
            </a:extLst>
          </p:cNvPr>
          <p:cNvCxnSpPr>
            <a:cxnSpLocks/>
          </p:cNvCxnSpPr>
          <p:nvPr/>
        </p:nvCxnSpPr>
        <p:spPr>
          <a:xfrm flipV="1">
            <a:off x="7141934" y="3105408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9B9060C-1CD6-AB41-8462-B4458EAF61E0}"/>
              </a:ext>
            </a:extLst>
          </p:cNvPr>
          <p:cNvCxnSpPr>
            <a:cxnSpLocks/>
          </p:cNvCxnSpPr>
          <p:nvPr/>
        </p:nvCxnSpPr>
        <p:spPr>
          <a:xfrm flipV="1">
            <a:off x="7132275" y="3117847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0525D3-3931-CE44-BB30-8E20284867F3}"/>
              </a:ext>
            </a:extLst>
          </p:cNvPr>
          <p:cNvCxnSpPr>
            <a:cxnSpLocks/>
          </p:cNvCxnSpPr>
          <p:nvPr/>
        </p:nvCxnSpPr>
        <p:spPr>
          <a:xfrm flipV="1">
            <a:off x="7138215" y="3113522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DB5CE97-4875-7841-9CD4-357E204E2C3A}"/>
              </a:ext>
            </a:extLst>
          </p:cNvPr>
          <p:cNvSpPr txBox="1"/>
          <p:nvPr/>
        </p:nvSpPr>
        <p:spPr>
          <a:xfrm>
            <a:off x="2805446" y="5694148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58B6688-068D-DE48-B175-32157054A37F}"/>
              </a:ext>
            </a:extLst>
          </p:cNvPr>
          <p:cNvCxnSpPr>
            <a:cxnSpLocks/>
          </p:cNvCxnSpPr>
          <p:nvPr/>
        </p:nvCxnSpPr>
        <p:spPr>
          <a:xfrm>
            <a:off x="3590725" y="3743093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3B9DB56-D232-6D4D-9386-48A028CEDC6C}"/>
              </a:ext>
            </a:extLst>
          </p:cNvPr>
          <p:cNvCxnSpPr>
            <a:cxnSpLocks/>
          </p:cNvCxnSpPr>
          <p:nvPr/>
        </p:nvCxnSpPr>
        <p:spPr>
          <a:xfrm>
            <a:off x="3585732" y="3749285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828CFE3-E08F-5948-AE40-B7B40229D9DF}"/>
              </a:ext>
            </a:extLst>
          </p:cNvPr>
          <p:cNvCxnSpPr>
            <a:cxnSpLocks/>
          </p:cNvCxnSpPr>
          <p:nvPr/>
        </p:nvCxnSpPr>
        <p:spPr>
          <a:xfrm>
            <a:off x="3585567" y="3759628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8FFE085-EB81-7544-A4D8-7F514A7B8402}"/>
              </a:ext>
            </a:extLst>
          </p:cNvPr>
          <p:cNvCxnSpPr>
            <a:cxnSpLocks/>
          </p:cNvCxnSpPr>
          <p:nvPr/>
        </p:nvCxnSpPr>
        <p:spPr>
          <a:xfrm flipV="1">
            <a:off x="3590725" y="3749285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A591794-3797-2D49-BFB0-8FE288C8BA28}"/>
              </a:ext>
            </a:extLst>
          </p:cNvPr>
          <p:cNvCxnSpPr>
            <a:cxnSpLocks/>
          </p:cNvCxnSpPr>
          <p:nvPr/>
        </p:nvCxnSpPr>
        <p:spPr>
          <a:xfrm flipV="1">
            <a:off x="3585567" y="3747189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2CBBCF4-17DE-114D-9E95-BB3EAF6FD6AC}"/>
              </a:ext>
            </a:extLst>
          </p:cNvPr>
          <p:cNvCxnSpPr>
            <a:cxnSpLocks/>
          </p:cNvCxnSpPr>
          <p:nvPr/>
        </p:nvCxnSpPr>
        <p:spPr>
          <a:xfrm>
            <a:off x="3572590" y="5027394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7EE7774-48D2-6845-AF56-AA599DF01AA0}"/>
              </a:ext>
            </a:extLst>
          </p:cNvPr>
          <p:cNvCxnSpPr>
            <a:cxnSpLocks/>
          </p:cNvCxnSpPr>
          <p:nvPr/>
        </p:nvCxnSpPr>
        <p:spPr>
          <a:xfrm>
            <a:off x="3582906" y="4382693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F292B59-E1FA-0F41-A798-21947F1D468F}"/>
              </a:ext>
            </a:extLst>
          </p:cNvPr>
          <p:cNvCxnSpPr>
            <a:cxnSpLocks/>
          </p:cNvCxnSpPr>
          <p:nvPr/>
        </p:nvCxnSpPr>
        <p:spPr>
          <a:xfrm>
            <a:off x="3572590" y="4382693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01B427D-343A-6F48-8CFD-1584ED6F419C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79BAD415-A408-0C48-BD85-3D4041C53690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8A5F607-4ADA-D04F-B8B0-27F3F5E20AB0}"/>
              </a:ext>
            </a:extLst>
          </p:cNvPr>
          <p:cNvCxnSpPr>
            <a:cxnSpLocks/>
          </p:cNvCxnSpPr>
          <p:nvPr/>
        </p:nvCxnSpPr>
        <p:spPr>
          <a:xfrm flipV="1">
            <a:off x="3573413" y="5037517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A8B4973-3671-2A40-80BD-75EEE416D57A}"/>
              </a:ext>
            </a:extLst>
          </p:cNvPr>
          <p:cNvCxnSpPr>
            <a:cxnSpLocks/>
          </p:cNvCxnSpPr>
          <p:nvPr/>
        </p:nvCxnSpPr>
        <p:spPr>
          <a:xfrm flipV="1">
            <a:off x="3575908" y="3759628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8AB186D-5401-6047-8EF2-5A3478851D32}"/>
              </a:ext>
            </a:extLst>
          </p:cNvPr>
          <p:cNvCxnSpPr/>
          <p:nvPr/>
        </p:nvCxnSpPr>
        <p:spPr>
          <a:xfrm>
            <a:off x="994479" y="204179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278A458-7AB3-5F41-ABAD-1417A899ECBE}"/>
              </a:ext>
            </a:extLst>
          </p:cNvPr>
          <p:cNvCxnSpPr/>
          <p:nvPr/>
        </p:nvCxnSpPr>
        <p:spPr>
          <a:xfrm>
            <a:off x="994479" y="140171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AB22529-77AE-0747-8107-121AC30272C1}"/>
              </a:ext>
            </a:extLst>
          </p:cNvPr>
          <p:cNvCxnSpPr>
            <a:cxnSpLocks/>
          </p:cNvCxnSpPr>
          <p:nvPr/>
        </p:nvCxnSpPr>
        <p:spPr>
          <a:xfrm>
            <a:off x="994479" y="761638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B65721E-8ED9-6E4A-9050-ABFBCD19B869}"/>
              </a:ext>
            </a:extLst>
          </p:cNvPr>
          <p:cNvCxnSpPr/>
          <p:nvPr/>
        </p:nvCxnSpPr>
        <p:spPr>
          <a:xfrm>
            <a:off x="994479" y="2681878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483FF73-248F-CE43-BFFE-0A87B7ADC060}"/>
              </a:ext>
            </a:extLst>
          </p:cNvPr>
          <p:cNvSpPr txBox="1"/>
          <p:nvPr/>
        </p:nvSpPr>
        <p:spPr>
          <a:xfrm>
            <a:off x="107858" y="41492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00DC9C8-B18B-A745-825B-63E9FDFA5FF3}"/>
              </a:ext>
            </a:extLst>
          </p:cNvPr>
          <p:cNvSpPr txBox="1"/>
          <p:nvPr/>
        </p:nvSpPr>
        <p:spPr>
          <a:xfrm>
            <a:off x="379089" y="120692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A17553D-36C0-EA42-995B-34086128F786}"/>
              </a:ext>
            </a:extLst>
          </p:cNvPr>
          <p:cNvSpPr txBox="1"/>
          <p:nvPr/>
        </p:nvSpPr>
        <p:spPr>
          <a:xfrm>
            <a:off x="379089" y="181309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48D8A95-3063-544C-914B-2C6CE096F7ED}"/>
              </a:ext>
            </a:extLst>
          </p:cNvPr>
          <p:cNvSpPr txBox="1"/>
          <p:nvPr/>
        </p:nvSpPr>
        <p:spPr>
          <a:xfrm>
            <a:off x="373305" y="243566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2128C8C-8007-1C41-96E3-D146CC9ADAF2}"/>
              </a:ext>
            </a:extLst>
          </p:cNvPr>
          <p:cNvCxnSpPr>
            <a:cxnSpLocks/>
          </p:cNvCxnSpPr>
          <p:nvPr/>
        </p:nvCxnSpPr>
        <p:spPr>
          <a:xfrm>
            <a:off x="994479" y="126452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2E21EE2-7794-494D-9648-85A2D0E677AE}"/>
              </a:ext>
            </a:extLst>
          </p:cNvPr>
          <p:cNvSpPr txBox="1"/>
          <p:nvPr/>
        </p:nvSpPr>
        <p:spPr>
          <a:xfrm>
            <a:off x="395513" y="600761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1DC9567-B9B7-054D-A91A-3DA0EF1D106C}"/>
              </a:ext>
            </a:extLst>
          </p:cNvPr>
          <p:cNvCxnSpPr>
            <a:cxnSpLocks/>
          </p:cNvCxnSpPr>
          <p:nvPr/>
        </p:nvCxnSpPr>
        <p:spPr>
          <a:xfrm>
            <a:off x="1234178" y="139471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6CCE07D-3D5B-0A41-9C4A-0095ECF7887E}"/>
              </a:ext>
            </a:extLst>
          </p:cNvPr>
          <p:cNvCxnSpPr>
            <a:cxnSpLocks/>
          </p:cNvCxnSpPr>
          <p:nvPr/>
        </p:nvCxnSpPr>
        <p:spPr>
          <a:xfrm>
            <a:off x="2381138" y="762118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68CD625-C605-D34F-8153-C1DCE9396584}"/>
              </a:ext>
            </a:extLst>
          </p:cNvPr>
          <p:cNvCxnSpPr>
            <a:cxnSpLocks/>
          </p:cNvCxnSpPr>
          <p:nvPr/>
        </p:nvCxnSpPr>
        <p:spPr>
          <a:xfrm>
            <a:off x="2376145" y="768310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BBE8F755-A726-6A49-ADAB-A2EEBBC02ACD}"/>
              </a:ext>
            </a:extLst>
          </p:cNvPr>
          <p:cNvCxnSpPr>
            <a:cxnSpLocks/>
          </p:cNvCxnSpPr>
          <p:nvPr/>
        </p:nvCxnSpPr>
        <p:spPr>
          <a:xfrm>
            <a:off x="2375980" y="778653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7CDC9F7-1EAD-BD4B-996C-DAAE3E9BA1DB}"/>
              </a:ext>
            </a:extLst>
          </p:cNvPr>
          <p:cNvCxnSpPr/>
          <p:nvPr/>
        </p:nvCxnSpPr>
        <p:spPr>
          <a:xfrm>
            <a:off x="1175106" y="1264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E11153E-E349-A640-87CB-2408355FD9D9}"/>
              </a:ext>
            </a:extLst>
          </p:cNvPr>
          <p:cNvCxnSpPr/>
          <p:nvPr/>
        </p:nvCxnSpPr>
        <p:spPr>
          <a:xfrm>
            <a:off x="2363826" y="1140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44C1564-0A28-9443-8A13-D93B943298EE}"/>
              </a:ext>
            </a:extLst>
          </p:cNvPr>
          <p:cNvCxnSpPr>
            <a:cxnSpLocks/>
          </p:cNvCxnSpPr>
          <p:nvPr/>
        </p:nvCxnSpPr>
        <p:spPr>
          <a:xfrm>
            <a:off x="3552546" y="1321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72B6FEA-B342-2142-9D3A-879C9F308E4F}"/>
              </a:ext>
            </a:extLst>
          </p:cNvPr>
          <p:cNvCxnSpPr/>
          <p:nvPr/>
        </p:nvCxnSpPr>
        <p:spPr>
          <a:xfrm>
            <a:off x="474126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8AB66AC-F31B-D24C-96E3-5F54D999ED5C}"/>
              </a:ext>
            </a:extLst>
          </p:cNvPr>
          <p:cNvCxnSpPr/>
          <p:nvPr/>
        </p:nvCxnSpPr>
        <p:spPr>
          <a:xfrm>
            <a:off x="5929986" y="1198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950DFED-36D5-E945-B38C-60C5E073CA78}"/>
              </a:ext>
            </a:extLst>
          </p:cNvPr>
          <p:cNvCxnSpPr/>
          <p:nvPr/>
        </p:nvCxnSpPr>
        <p:spPr>
          <a:xfrm>
            <a:off x="711870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857A5DFD-40AA-6B40-8641-47748B24EF19}"/>
              </a:ext>
            </a:extLst>
          </p:cNvPr>
          <p:cNvSpPr/>
          <p:nvPr/>
        </p:nvSpPr>
        <p:spPr>
          <a:xfrm>
            <a:off x="1042968" y="309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BEE34C3A-5D8A-2446-8083-FE153F486A3E}"/>
              </a:ext>
            </a:extLst>
          </p:cNvPr>
          <p:cNvSpPr/>
          <p:nvPr/>
        </p:nvSpPr>
        <p:spPr>
          <a:xfrm>
            <a:off x="1042968" y="6429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C7CD49F-1195-E948-B8E4-EA22B2B3E0C5}"/>
              </a:ext>
            </a:extLst>
          </p:cNvPr>
          <p:cNvSpPr/>
          <p:nvPr/>
        </p:nvSpPr>
        <p:spPr>
          <a:xfrm>
            <a:off x="1042968" y="12781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DAAFFBF-C43E-A947-880F-53CCB0FFA4BC}"/>
              </a:ext>
            </a:extLst>
          </p:cNvPr>
          <p:cNvSpPr/>
          <p:nvPr/>
        </p:nvSpPr>
        <p:spPr>
          <a:xfrm>
            <a:off x="1042968" y="19369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54BE4D8-1131-DD41-894C-03549A76C1DB}"/>
              </a:ext>
            </a:extLst>
          </p:cNvPr>
          <p:cNvSpPr/>
          <p:nvPr/>
        </p:nvSpPr>
        <p:spPr>
          <a:xfrm>
            <a:off x="1042968" y="25650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791FF5A-08F1-4C48-A261-A783EE3107DD}"/>
              </a:ext>
            </a:extLst>
          </p:cNvPr>
          <p:cNvCxnSpPr/>
          <p:nvPr/>
        </p:nvCxnSpPr>
        <p:spPr>
          <a:xfrm>
            <a:off x="8307426" y="1409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45996DC-2574-9A44-AF01-81A1A2FDC26D}"/>
              </a:ext>
            </a:extLst>
          </p:cNvPr>
          <p:cNvCxnSpPr>
            <a:cxnSpLocks/>
          </p:cNvCxnSpPr>
          <p:nvPr/>
        </p:nvCxnSpPr>
        <p:spPr>
          <a:xfrm>
            <a:off x="4768039" y="755620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A0FDC877-5021-A34A-9F5D-B660FFBC8B5B}"/>
              </a:ext>
            </a:extLst>
          </p:cNvPr>
          <p:cNvCxnSpPr>
            <a:cxnSpLocks/>
          </p:cNvCxnSpPr>
          <p:nvPr/>
        </p:nvCxnSpPr>
        <p:spPr>
          <a:xfrm>
            <a:off x="4763046" y="761812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FA5F08D-D383-5240-8DC2-F9095C7A23CC}"/>
              </a:ext>
            </a:extLst>
          </p:cNvPr>
          <p:cNvCxnSpPr>
            <a:cxnSpLocks/>
          </p:cNvCxnSpPr>
          <p:nvPr/>
        </p:nvCxnSpPr>
        <p:spPr>
          <a:xfrm>
            <a:off x="5944679" y="780753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8118A01-0C7A-154E-8BAB-EB628F407380}"/>
              </a:ext>
            </a:extLst>
          </p:cNvPr>
          <p:cNvCxnSpPr>
            <a:cxnSpLocks/>
          </p:cNvCxnSpPr>
          <p:nvPr/>
        </p:nvCxnSpPr>
        <p:spPr>
          <a:xfrm>
            <a:off x="5944514" y="791096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453C9C5-B447-204A-B405-7019EC14B454}"/>
              </a:ext>
            </a:extLst>
          </p:cNvPr>
          <p:cNvCxnSpPr>
            <a:cxnSpLocks/>
          </p:cNvCxnSpPr>
          <p:nvPr/>
        </p:nvCxnSpPr>
        <p:spPr>
          <a:xfrm flipV="1">
            <a:off x="7135897" y="121807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7D04E8B-2320-F940-9171-660C1FB08487}"/>
              </a:ext>
            </a:extLst>
          </p:cNvPr>
          <p:cNvCxnSpPr>
            <a:cxnSpLocks/>
          </p:cNvCxnSpPr>
          <p:nvPr/>
        </p:nvCxnSpPr>
        <p:spPr>
          <a:xfrm flipV="1">
            <a:off x="7130739" y="119711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471A3EC-A839-2F46-A3CF-99649DC81E46}"/>
              </a:ext>
            </a:extLst>
          </p:cNvPr>
          <p:cNvCxnSpPr>
            <a:cxnSpLocks/>
          </p:cNvCxnSpPr>
          <p:nvPr/>
        </p:nvCxnSpPr>
        <p:spPr>
          <a:xfrm flipV="1">
            <a:off x="7121080" y="132150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DB52CD5-BE66-0B4C-973A-6FD4875D12B0}"/>
              </a:ext>
            </a:extLst>
          </p:cNvPr>
          <p:cNvCxnSpPr>
            <a:cxnSpLocks/>
          </p:cNvCxnSpPr>
          <p:nvPr/>
        </p:nvCxnSpPr>
        <p:spPr>
          <a:xfrm flipV="1">
            <a:off x="7127020" y="127825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43D4747D-842E-FC49-9BBF-AA8540A993DA}"/>
              </a:ext>
            </a:extLst>
          </p:cNvPr>
          <p:cNvCxnSpPr>
            <a:cxnSpLocks/>
          </p:cNvCxnSpPr>
          <p:nvPr/>
        </p:nvCxnSpPr>
        <p:spPr>
          <a:xfrm>
            <a:off x="3579530" y="757396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1E5BEB9-9EA0-224F-8D87-F9F1F9DD5D37}"/>
              </a:ext>
            </a:extLst>
          </p:cNvPr>
          <p:cNvCxnSpPr>
            <a:cxnSpLocks/>
          </p:cNvCxnSpPr>
          <p:nvPr/>
        </p:nvCxnSpPr>
        <p:spPr>
          <a:xfrm>
            <a:off x="3574537" y="763588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FA14320-F69E-5D40-921E-0CDAC41BC2D1}"/>
              </a:ext>
            </a:extLst>
          </p:cNvPr>
          <p:cNvCxnSpPr>
            <a:cxnSpLocks/>
          </p:cNvCxnSpPr>
          <p:nvPr/>
        </p:nvCxnSpPr>
        <p:spPr>
          <a:xfrm>
            <a:off x="3574372" y="773931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7192ED4D-4C80-7E45-9E89-D1AA84454BAD}"/>
              </a:ext>
            </a:extLst>
          </p:cNvPr>
          <p:cNvCxnSpPr>
            <a:cxnSpLocks/>
          </p:cNvCxnSpPr>
          <p:nvPr/>
        </p:nvCxnSpPr>
        <p:spPr>
          <a:xfrm flipV="1">
            <a:off x="3579530" y="763588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68C6120-588C-9D49-8493-6144C76D5665}"/>
              </a:ext>
            </a:extLst>
          </p:cNvPr>
          <p:cNvCxnSpPr>
            <a:cxnSpLocks/>
          </p:cNvCxnSpPr>
          <p:nvPr/>
        </p:nvCxnSpPr>
        <p:spPr>
          <a:xfrm flipV="1">
            <a:off x="3574372" y="761492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940B58-0E7D-7D42-97DB-A0DD2E9FA443}"/>
              </a:ext>
            </a:extLst>
          </p:cNvPr>
          <p:cNvCxnSpPr>
            <a:cxnSpLocks/>
          </p:cNvCxnSpPr>
          <p:nvPr/>
        </p:nvCxnSpPr>
        <p:spPr>
          <a:xfrm>
            <a:off x="3561395" y="2041697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6EC0A08-BE3E-914B-AADB-39B6E837E8DB}"/>
              </a:ext>
            </a:extLst>
          </p:cNvPr>
          <p:cNvCxnSpPr>
            <a:cxnSpLocks/>
          </p:cNvCxnSpPr>
          <p:nvPr/>
        </p:nvCxnSpPr>
        <p:spPr>
          <a:xfrm>
            <a:off x="3571711" y="1396996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C8AA9D3-3030-4C4A-9C0D-F4ED16D68212}"/>
              </a:ext>
            </a:extLst>
          </p:cNvPr>
          <p:cNvCxnSpPr>
            <a:cxnSpLocks/>
          </p:cNvCxnSpPr>
          <p:nvPr/>
        </p:nvCxnSpPr>
        <p:spPr>
          <a:xfrm>
            <a:off x="3561395" y="1396996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0478584-9CFE-644C-AB8B-F0FD996FD4B9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0A20F61-AE6C-E144-A890-22790FA0ABDB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0232AF7-D4A6-AB4D-AD9A-0EDA48A5F230}"/>
              </a:ext>
            </a:extLst>
          </p:cNvPr>
          <p:cNvCxnSpPr>
            <a:cxnSpLocks/>
          </p:cNvCxnSpPr>
          <p:nvPr/>
        </p:nvCxnSpPr>
        <p:spPr>
          <a:xfrm flipV="1">
            <a:off x="3562218" y="2051820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13A716D-64F5-CE4F-A35A-BF4E1D6AFD15}"/>
              </a:ext>
            </a:extLst>
          </p:cNvPr>
          <p:cNvCxnSpPr>
            <a:cxnSpLocks/>
          </p:cNvCxnSpPr>
          <p:nvPr/>
        </p:nvCxnSpPr>
        <p:spPr>
          <a:xfrm flipV="1">
            <a:off x="3564713" y="773931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679AA020-419F-3642-9F5D-81561319F4C8}"/>
              </a:ext>
            </a:extLst>
          </p:cNvPr>
          <p:cNvSpPr txBox="1"/>
          <p:nvPr/>
        </p:nvSpPr>
        <p:spPr>
          <a:xfrm>
            <a:off x="4887180" y="5672521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088395-E81B-4F41-AB96-2E9295E1616C}"/>
              </a:ext>
            </a:extLst>
          </p:cNvPr>
          <p:cNvSpPr txBox="1"/>
          <p:nvPr/>
        </p:nvSpPr>
        <p:spPr>
          <a:xfrm>
            <a:off x="6156283" y="56825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612BC8DF-639C-8A47-86F9-69B1FB4B1BD1}"/>
              </a:ext>
            </a:extLst>
          </p:cNvPr>
          <p:cNvCxnSpPr/>
          <p:nvPr/>
        </p:nvCxnSpPr>
        <p:spPr>
          <a:xfrm>
            <a:off x="10144832" y="12180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7C8E1E1-F2A9-554D-A45B-1F5058163EF9}"/>
              </a:ext>
            </a:extLst>
          </p:cNvPr>
          <p:cNvCxnSpPr/>
          <p:nvPr/>
        </p:nvCxnSpPr>
        <p:spPr>
          <a:xfrm>
            <a:off x="10144832" y="3099749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DF94256A-6C5E-0141-B448-391554DCF760}"/>
              </a:ext>
            </a:extLst>
          </p:cNvPr>
          <p:cNvSpPr txBox="1"/>
          <p:nvPr/>
        </p:nvSpPr>
        <p:spPr>
          <a:xfrm>
            <a:off x="10263463" y="1417005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AE51D69-CACD-D04D-AB38-373F9022B510}"/>
              </a:ext>
            </a:extLst>
          </p:cNvPr>
          <p:cNvSpPr txBox="1"/>
          <p:nvPr/>
        </p:nvSpPr>
        <p:spPr>
          <a:xfrm>
            <a:off x="10391884" y="386945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C5520D95-5080-2742-87B3-C2DFAB43164C}"/>
              </a:ext>
            </a:extLst>
          </p:cNvPr>
          <p:cNvSpPr/>
          <p:nvPr/>
        </p:nvSpPr>
        <p:spPr>
          <a:xfrm>
            <a:off x="2638801" y="774723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5A2D3AB0-7CE3-7446-85AA-C4C541B48E06}"/>
              </a:ext>
            </a:extLst>
          </p:cNvPr>
          <p:cNvSpPr/>
          <p:nvPr/>
        </p:nvSpPr>
        <p:spPr>
          <a:xfrm>
            <a:off x="2639707" y="363412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2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81674F5-D41B-3943-A1C3-A1C237AB481B}"/>
              </a:ext>
            </a:extLst>
          </p:cNvPr>
          <p:cNvCxnSpPr>
            <a:cxnSpLocks/>
          </p:cNvCxnSpPr>
          <p:nvPr/>
        </p:nvCxnSpPr>
        <p:spPr>
          <a:xfrm>
            <a:off x="5914653" y="758439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A9D1693-8CE2-4F4E-A9F0-C98233FD3642}"/>
              </a:ext>
            </a:extLst>
          </p:cNvPr>
          <p:cNvCxnSpPr>
            <a:cxnSpLocks/>
          </p:cNvCxnSpPr>
          <p:nvPr/>
        </p:nvCxnSpPr>
        <p:spPr>
          <a:xfrm>
            <a:off x="5964193" y="1427232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ABBA5B52-7F62-2B49-BE33-F8F7BA610D0E}"/>
              </a:ext>
            </a:extLst>
          </p:cNvPr>
          <p:cNvCxnSpPr>
            <a:cxnSpLocks/>
          </p:cNvCxnSpPr>
          <p:nvPr/>
        </p:nvCxnSpPr>
        <p:spPr>
          <a:xfrm>
            <a:off x="5964071" y="1425283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BA1884DC-1BA5-624E-864B-0D905B83E6C3}"/>
              </a:ext>
            </a:extLst>
          </p:cNvPr>
          <p:cNvCxnSpPr>
            <a:cxnSpLocks/>
          </p:cNvCxnSpPr>
          <p:nvPr/>
        </p:nvCxnSpPr>
        <p:spPr>
          <a:xfrm flipV="1">
            <a:off x="5968820" y="775056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1B2583F-9EC1-8B4E-B705-97332ADEE5DF}"/>
              </a:ext>
            </a:extLst>
          </p:cNvPr>
          <p:cNvCxnSpPr>
            <a:cxnSpLocks/>
          </p:cNvCxnSpPr>
          <p:nvPr/>
        </p:nvCxnSpPr>
        <p:spPr>
          <a:xfrm flipV="1">
            <a:off x="5955512" y="3755419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49A2B16-A09A-8E49-99A1-803DE44201D2}"/>
              </a:ext>
            </a:extLst>
          </p:cNvPr>
          <p:cNvCxnSpPr>
            <a:cxnSpLocks/>
          </p:cNvCxnSpPr>
          <p:nvPr/>
        </p:nvCxnSpPr>
        <p:spPr>
          <a:xfrm>
            <a:off x="5954680" y="4399585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FA2D7C69-A550-F440-B234-6F90E52EFF21}"/>
              </a:ext>
            </a:extLst>
          </p:cNvPr>
          <p:cNvCxnSpPr>
            <a:cxnSpLocks/>
          </p:cNvCxnSpPr>
          <p:nvPr/>
        </p:nvCxnSpPr>
        <p:spPr>
          <a:xfrm>
            <a:off x="5949531" y="4400652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C6A0D9FD-4D8C-594F-87C9-4B85D461AD71}"/>
              </a:ext>
            </a:extLst>
          </p:cNvPr>
          <p:cNvCxnSpPr>
            <a:cxnSpLocks/>
          </p:cNvCxnSpPr>
          <p:nvPr/>
        </p:nvCxnSpPr>
        <p:spPr>
          <a:xfrm>
            <a:off x="5949879" y="3750282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7C04CCE2-2565-1941-A379-8D495EF6E999}"/>
              </a:ext>
            </a:extLst>
          </p:cNvPr>
          <p:cNvSpPr txBox="1"/>
          <p:nvPr/>
        </p:nvSpPr>
        <p:spPr>
          <a:xfrm>
            <a:off x="1917984" y="140149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B8D5C62-5816-4C41-9D1A-CC9D6ED7E1D7}"/>
              </a:ext>
            </a:extLst>
          </p:cNvPr>
          <p:cNvSpPr txBox="1"/>
          <p:nvPr/>
        </p:nvSpPr>
        <p:spPr>
          <a:xfrm>
            <a:off x="1849920" y="3109610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19" grpId="0"/>
      <p:bldP spid="278" grpId="0"/>
      <p:bldP spid="279" grpId="0"/>
      <p:bldP spid="284" grpId="0" animBg="1"/>
      <p:bldP spid="285" grpId="0" animBg="1"/>
      <p:bldP spid="294" grpId="0"/>
      <p:bldP spid="2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95837" y="557475"/>
            <a:ext cx="109728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Local Replication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86988"/>
            <a:ext cx="12192000" cy="4195892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employs PBFT for local replication.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Tolerates up to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failure out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3f+1 </a:t>
            </a:r>
            <a:r>
              <a:rPr lang="en-US" sz="2400" dirty="0">
                <a:latin typeface="Palatino Linotype" panose="02040502050505030304" pitchFamily="18" charset="0"/>
              </a:rPr>
              <a:t>replicas 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 phases of which two require quadratic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communication complexity.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Safety</a:t>
            </a:r>
            <a:r>
              <a:rPr lang="en-US" sz="2400" dirty="0">
                <a:latin typeface="Palatino Linotype" panose="02040502050505030304" pitchFamily="18" charset="0"/>
              </a:rPr>
              <a:t> is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always</a:t>
            </a:r>
            <a:r>
              <a:rPr lang="en-US" sz="2400" dirty="0">
                <a:latin typeface="Palatino Linotype" panose="02040502050505030304" pitchFamily="18" charset="0"/>
              </a:rPr>
              <a:t> guaranteed and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Liveness</a:t>
            </a:r>
            <a:r>
              <a:rPr lang="en-US" sz="2400" dirty="0">
                <a:latin typeface="Palatino Linotype" panose="02040502050505030304" pitchFamily="18" charset="0"/>
              </a:rPr>
              <a:t> is guaranteed in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periods of partial synchrony.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View-Change</a:t>
            </a:r>
            <a:r>
              <a:rPr lang="en-US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protocol for replacing malicious primary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10267-75B5-5040-B223-144F51AB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4E4B1B32-40D0-5E47-8710-FE244D43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7070" y="1651087"/>
            <a:ext cx="1238026" cy="1642012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1E8C4A60-3182-C747-8D47-BCD927AB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9866" y="1651087"/>
            <a:ext cx="1238026" cy="1642012"/>
          </a:xfrm>
          <a:prstGeom prst="rect">
            <a:avLst/>
          </a:prstGeom>
        </p:spPr>
      </p:pic>
      <p:sp>
        <p:nvSpPr>
          <p:cNvPr id="3" name="Circular Arrow 2">
            <a:extLst>
              <a:ext uri="{FF2B5EF4-FFF2-40B4-BE49-F238E27FC236}">
                <a16:creationId xmlns:a16="http://schemas.microsoft.com/office/drawing/2014/main" id="{2A5FB157-9A45-1B49-9CD3-9E4DCE2B101E}"/>
              </a:ext>
            </a:extLst>
          </p:cNvPr>
          <p:cNvSpPr/>
          <p:nvPr/>
        </p:nvSpPr>
        <p:spPr>
          <a:xfrm>
            <a:off x="9060853" y="1457968"/>
            <a:ext cx="1219934" cy="1014125"/>
          </a:xfrm>
          <a:prstGeom prst="circular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08E7F900-6B2E-E443-9913-A6F2D02EE198}"/>
              </a:ext>
            </a:extLst>
          </p:cNvPr>
          <p:cNvSpPr/>
          <p:nvPr/>
        </p:nvSpPr>
        <p:spPr>
          <a:xfrm rot="10800000">
            <a:off x="9141560" y="2550062"/>
            <a:ext cx="1219934" cy="1014125"/>
          </a:xfrm>
          <a:prstGeom prst="circular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uiExpand="1" build="p"/>
      <p:bldP spid="3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Civil Execution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1874635" y="410991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1874635" y="346983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1874635" y="282975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1874635" y="474999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94544" y="201407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579078" y="327504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579078" y="388121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412365" y="448465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1874635" y="219457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678857" y="266888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114334" y="220759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3932817" y="283643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3932817" y="283643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932817" y="282975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104017" y="219457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3932817" y="220911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761617" y="220911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590417" y="219874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769436" y="282308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771933" y="283643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751301" y="4114540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761617" y="3469839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751301" y="3469839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761617" y="3476039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419217" y="21879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136269" y="221307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169318" y="4843379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273262" y="4838594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069431" y="4831270"/>
            <a:ext cx="11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11048" y="2816896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613545" y="2830239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592913" y="4108348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603229" y="3463647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592913" y="3463647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603229" y="3469847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582597" y="283433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582597" y="283433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582597" y="282766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514212" y="476235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1949758" y="209903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1949758" y="271106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1949758" y="334625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1949758" y="400506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1949758" y="463322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5A8912-D48C-5349-8548-F02EB2FDF086}"/>
              </a:ext>
            </a:extLst>
          </p:cNvPr>
          <p:cNvSpPr/>
          <p:nvPr/>
        </p:nvSpPr>
        <p:spPr>
          <a:xfrm>
            <a:off x="9460148" y="2695758"/>
            <a:ext cx="2373947" cy="21942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Construct certificates that include T and n-f Commit messages.</a:t>
            </a:r>
          </a:p>
        </p:txBody>
      </p:sp>
    </p:spTree>
    <p:extLst>
      <p:ext uri="{BB962C8B-B14F-4D97-AF65-F5344CB8AC3E}">
        <p14:creationId xmlns:p14="http://schemas.microsoft.com/office/powerpoint/2010/main" val="428142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5" grpId="0"/>
      <p:bldP spid="5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5063</TotalTime>
  <Words>954</Words>
  <Application>Microsoft Macintosh PowerPoint</Application>
  <PresentationFormat>Widescreen</PresentationFormat>
  <Paragraphs>168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Palatino Linotype</vt:lpstr>
      <vt:lpstr>Proxima Nova</vt:lpstr>
      <vt:lpstr>Times New Roman</vt:lpstr>
      <vt:lpstr>Custom Design</vt:lpstr>
      <vt:lpstr>1_Office Theme</vt:lpstr>
      <vt:lpstr>ResilientDB: Global Scale Resilient  Blockchain Fabric</vt:lpstr>
      <vt:lpstr>Blockchain Applications</vt:lpstr>
      <vt:lpstr>At the core of any Blockchain application is a Byzantine Fault-Tolerant (BFT) consensus protocol.</vt:lpstr>
      <vt:lpstr>Challenges For Geo-Scale Blockchains</vt:lpstr>
      <vt:lpstr>Limitations of Existing Consensus Protocols</vt:lpstr>
      <vt:lpstr>GeoBFT Protocol</vt:lpstr>
      <vt:lpstr>PowerPoint Presentation</vt:lpstr>
      <vt:lpstr>Local Replication</vt:lpstr>
      <vt:lpstr>PBFT Civil Execution</vt:lpstr>
      <vt:lpstr>Inter-Cluster Sharing</vt:lpstr>
      <vt:lpstr>Ordering and Execution</vt:lpstr>
      <vt:lpstr>Implementation on ResilientDB</vt:lpstr>
      <vt:lpstr>Ledger (Blockchain) Management</vt:lpstr>
      <vt:lpstr>Evaluation on ResilientDB</vt:lpstr>
      <vt:lpstr>Scalability</vt:lpstr>
      <vt:lpstr>PowerPoint Presentation</vt:lpstr>
      <vt:lpstr>Conclusions and Final Remarks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590</cp:revision>
  <dcterms:created xsi:type="dcterms:W3CDTF">2018-08-17T23:07:33Z</dcterms:created>
  <dcterms:modified xsi:type="dcterms:W3CDTF">2020-08-17T00:26:26Z</dcterms:modified>
  <cp:category/>
</cp:coreProperties>
</file>